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0" r:id="rId3"/>
    <p:sldId id="288" r:id="rId4"/>
    <p:sldId id="261" r:id="rId5"/>
    <p:sldId id="286" r:id="rId6"/>
    <p:sldId id="287" r:id="rId7"/>
    <p:sldId id="284" r:id="rId8"/>
    <p:sldId id="285" r:id="rId9"/>
    <p:sldId id="289" r:id="rId10"/>
    <p:sldId id="290" r:id="rId11"/>
    <p:sldId id="291" r:id="rId12"/>
    <p:sldId id="292" r:id="rId13"/>
    <p:sldId id="293" r:id="rId14"/>
    <p:sldId id="269" r:id="rId15"/>
    <p:sldId id="283" r:id="rId16"/>
    <p:sldId id="266" r:id="rId17"/>
    <p:sldId id="299" r:id="rId18"/>
    <p:sldId id="298" r:id="rId19"/>
    <p:sldId id="300" r:id="rId20"/>
    <p:sldId id="301" r:id="rId21"/>
    <p:sldId id="303" r:id="rId22"/>
    <p:sldId id="302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F66FF"/>
    <a:srgbClr val="FFFF99"/>
    <a:srgbClr val="9999FF"/>
    <a:srgbClr val="008000"/>
    <a:srgbClr val="660066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7" autoAdjust="0"/>
    <p:restoredTop sz="94660"/>
  </p:normalViewPr>
  <p:slideViewPr>
    <p:cSldViewPr>
      <p:cViewPr varScale="1">
        <p:scale>
          <a:sx n="67" d="100"/>
          <a:sy n="67" d="100"/>
        </p:scale>
        <p:origin x="79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55F5-3688-4765-9605-7DC8C716E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90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52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6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625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736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815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15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684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37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5A621-DA20-4769-A3A9-6AFB839F0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8811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55F5-3688-4765-9605-7DC8C716E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89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6D25A-ECDB-4E91-B1EE-E404E92C9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0014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1AB2-DA73-44C8-85E5-797D8E7DB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920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5FE3-A570-44DF-A850-D59FE8C88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605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D75A-F9C3-4398-80D8-95FB76D8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2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D75A-F9C3-4398-80D8-95FB76D8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687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D75A-F9C3-4398-80D8-95FB76D8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885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D75A-F9C3-4398-80D8-95FB76D8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5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7D75A-F9C3-4398-80D8-95FB76D8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85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01539-D16B-4016-AE91-8A04AC021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903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E00C-8C3B-45F0-9094-5F8443D96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6227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55F5-3688-4765-9605-7DC8C716E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58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B963-E873-42E4-9143-AFC9BC2F0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896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3B05-02FD-4DF9-8E05-102465156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785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187B-4A55-4265-8627-38B74F708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9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187B-4A55-4265-8627-38B74F708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55F5-3688-4765-9605-7DC8C716E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91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63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4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81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2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5DAD-5C45-4C4F-B1F3-1AE18C95A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44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99"/>
            </a:gs>
            <a:gs pos="50000">
              <a:schemeClr val="bg1"/>
            </a:gs>
            <a:gs pos="100000">
              <a:srgbClr val="CC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AC77D7-0AEC-4B90-A5C6-A30D133CA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12" r:id="rId2"/>
    <p:sldLayoutId id="2147483811" r:id="rId3"/>
    <p:sldLayoutId id="2147483810" r:id="rId4"/>
    <p:sldLayoutId id="2147483782" r:id="rId5"/>
    <p:sldLayoutId id="2147483813" r:id="rId6"/>
    <p:sldLayoutId id="2147483809" r:id="rId7"/>
    <p:sldLayoutId id="2147483808" r:id="rId8"/>
    <p:sldLayoutId id="2147483807" r:id="rId9"/>
    <p:sldLayoutId id="2147483804" r:id="rId10"/>
    <p:sldLayoutId id="2147483803" r:id="rId11"/>
    <p:sldLayoutId id="2147483802" r:id="rId12"/>
    <p:sldLayoutId id="2147483801" r:id="rId13"/>
    <p:sldLayoutId id="2147483800" r:id="rId14"/>
    <p:sldLayoutId id="2147483799" r:id="rId15"/>
    <p:sldLayoutId id="2147483798" r:id="rId16"/>
    <p:sldLayoutId id="2147483796" r:id="rId17"/>
    <p:sldLayoutId id="2147483795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806" r:id="rId24"/>
    <p:sldLayoutId id="2147483805" r:id="rId25"/>
    <p:sldLayoutId id="2147483794" r:id="rId26"/>
    <p:sldLayoutId id="2147483793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7" r:id="rId3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62000" y="2849563"/>
            <a:ext cx="2860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72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3048000" y="3078163"/>
            <a:ext cx="5791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TẬP GÕ BÀN PHÍM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27625"/>
            <a:ext cx="1600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381000" y="1143000"/>
            <a:ext cx="8763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/>
              <a:t>Sau khi soạn thảo xong một dòng trên phần mềm word em dùng phím gì để xuống dòng.</a:t>
            </a:r>
          </a:p>
          <a:p>
            <a:r>
              <a:rPr lang="en-US" sz="3600"/>
              <a:t>A- Phím esc</a:t>
            </a:r>
          </a:p>
          <a:p>
            <a:r>
              <a:rPr lang="en-US" sz="3600"/>
              <a:t>B- Phím caps lock</a:t>
            </a:r>
          </a:p>
          <a:p>
            <a:r>
              <a:rPr lang="en-US" sz="3600"/>
              <a:t>C-Phím Tab</a:t>
            </a:r>
          </a:p>
          <a:p>
            <a:r>
              <a:rPr lang="en-US" sz="3600"/>
              <a:t>D-Phím Enter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04800" y="4495800"/>
            <a:ext cx="609600" cy="8382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20812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19145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855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1476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</a:rPr>
              <a:t>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27625"/>
            <a:ext cx="1600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381000" y="1143000"/>
            <a:ext cx="8763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/>
              <a:t>Khi soạn thảo văn bản word để giữa các từ có khoảng cách em dùng phím gì?</a:t>
            </a:r>
          </a:p>
          <a:p>
            <a:r>
              <a:rPr lang="en-US" sz="3600"/>
              <a:t>A- Phím esc</a:t>
            </a:r>
          </a:p>
          <a:p>
            <a:r>
              <a:rPr lang="en-US" sz="3600"/>
              <a:t>B- Phím  khoảng cách.</a:t>
            </a:r>
          </a:p>
          <a:p>
            <a:r>
              <a:rPr lang="en-US" sz="3600"/>
              <a:t>C-Phím Tab</a:t>
            </a:r>
          </a:p>
          <a:p>
            <a:r>
              <a:rPr lang="en-US" sz="3600"/>
              <a:t>D-Phím Enter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04800" y="2743200"/>
            <a:ext cx="609600" cy="8382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38600"/>
            <a:ext cx="2438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13128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1476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96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8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Câu 1:Trong khi soạn thảo  văn bản trong word để xóa ký tự ở </a:t>
            </a:r>
            <a:r>
              <a:rPr lang="en-US" smtClean="0">
                <a:solidFill>
                  <a:srgbClr val="FFC000"/>
                </a:solidFill>
                <a:latin typeface="Times New Roman" pitchFamily="18" charset="0"/>
              </a:rPr>
              <a:t>bên trái </a:t>
            </a:r>
            <a:r>
              <a:rPr lang="en-US" smtClean="0">
                <a:latin typeface="Times New Roman" pitchFamily="18" charset="0"/>
              </a:rPr>
              <a:t>con trỏ chuột em dùng phím gì?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>
                <a:latin typeface="Times New Roman" pitchFamily="18" charset="0"/>
              </a:rPr>
              <a:t>Nhấn phím ESC;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>
                <a:latin typeface="Times New Roman" pitchFamily="18" charset="0"/>
              </a:rPr>
              <a:t>Nhấn phím Enter;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>
                <a:latin typeface="Times New Roman" pitchFamily="18" charset="0"/>
              </a:rPr>
              <a:t>Nhấn Phím Backspace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>
                <a:latin typeface="Times New Roman" pitchFamily="18" charset="0"/>
              </a:rPr>
              <a:t>Tất cả đều sai.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28600" y="43434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4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Câu 1:Trong khi soạn thảo  văn bản trong word để xóa ký tự ở </a:t>
            </a:r>
            <a:r>
              <a:rPr lang="en-US" smtClean="0">
                <a:solidFill>
                  <a:srgbClr val="FFC000"/>
                </a:solidFill>
                <a:latin typeface="Times New Roman" pitchFamily="18" charset="0"/>
              </a:rPr>
              <a:t>bên  phải </a:t>
            </a:r>
            <a:r>
              <a:rPr lang="en-US" smtClean="0">
                <a:latin typeface="Times New Roman" pitchFamily="18" charset="0"/>
              </a:rPr>
              <a:t>con trỏ chuột em dùng phím gì?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>
                <a:latin typeface="Times New Roman" pitchFamily="18" charset="0"/>
              </a:rPr>
              <a:t>Nhấn phím delete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>
                <a:latin typeface="Times New Roman" pitchFamily="18" charset="0"/>
              </a:rPr>
              <a:t>Nhấn phím Enter;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>
                <a:latin typeface="Times New Roman" pitchFamily="18" charset="0"/>
              </a:rPr>
              <a:t>Nhấn Phím Backspace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>
                <a:latin typeface="Times New Roman" pitchFamily="18" charset="0"/>
              </a:rPr>
              <a:t>Tất cả đều sai.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228600" y="32004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4400" kern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r>
              <a:rPr 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140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28600" y="1687512"/>
            <a:ext cx="8534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gõ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</a:rPr>
              <a:t> 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buom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vang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</a:rPr>
              <a:t>buom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buom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vang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bay </a:t>
            </a:r>
            <a:r>
              <a:rPr lang="en-US" dirty="0" err="1" smtClean="0">
                <a:latin typeface="Times New Roman" pitchFamily="18" charset="0"/>
              </a:rPr>
              <a:t>tu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muop</a:t>
            </a:r>
            <a:r>
              <a:rPr lang="en-US" dirty="0" smtClean="0">
                <a:latin typeface="Times New Roman" pitchFamily="18" charset="0"/>
              </a:rPr>
              <a:t> sang </a:t>
            </a:r>
            <a:r>
              <a:rPr lang="en-US" dirty="0" err="1" smtClean="0">
                <a:latin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bau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</a:rPr>
              <a:t>roi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chang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biet</a:t>
            </a:r>
            <a:r>
              <a:rPr lang="en-US" dirty="0" smtClean="0">
                <a:latin typeface="Times New Roman" pitchFamily="18" charset="0"/>
              </a:rPr>
              <a:t> bay </a:t>
            </a:r>
            <a:r>
              <a:rPr lang="en-US" dirty="0" err="1" smtClean="0">
                <a:latin typeface="Times New Roman" pitchFamily="18" charset="0"/>
              </a:rPr>
              <a:t>dau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Times New Roman" pitchFamily="18" charset="0"/>
              </a:rPr>
              <a:t>chi con </a:t>
            </a:r>
            <a:r>
              <a:rPr lang="en-US" dirty="0" err="1" smtClean="0">
                <a:latin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</a:rPr>
              <a:t> mot </a:t>
            </a:r>
            <a:r>
              <a:rPr lang="en-US" dirty="0" err="1" smtClean="0">
                <a:latin typeface="Times New Roman" pitchFamily="18" charset="0"/>
              </a:rPr>
              <a:t>mau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troi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xanh</a:t>
            </a:r>
            <a:endParaRPr lang="en-U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err="1" smtClean="0">
                <a:latin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</a:rPr>
              <a:t> ……………. </a:t>
            </a:r>
            <a:r>
              <a:rPr lang="en-US" dirty="0" err="1" smtClean="0">
                <a:latin typeface="Times New Roman" pitchFamily="18" charset="0"/>
              </a:rPr>
              <a:t>lan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cách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24200" y="525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25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2532" name="Picture 4" descr="00007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6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99534" y="1981200"/>
            <a:ext cx="6934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30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dam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dep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bang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30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bong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endParaRPr lang="en-US" sz="30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bong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000" b="1" dirty="0">
              <a:solidFill>
                <a:schemeClr val="accent4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bun ma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hoi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tanh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30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bun</a:t>
            </a:r>
            <a:endParaRPr lang="en-US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1293390" y="-7871"/>
            <a:ext cx="6923601" cy="794555"/>
            <a:chOff x="720" y="240"/>
            <a:chExt cx="4752" cy="505"/>
          </a:xfrm>
        </p:grpSpPr>
        <p:sp>
          <p:nvSpPr>
            <p:cNvPr id="17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8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 smtClean="0">
                  <a:solidFill>
                    <a:srgbClr val="0033CC"/>
                  </a:solidFill>
                </a:rPr>
                <a:t>A.HOẠT ĐỘNG CƠ BẢN</a:t>
              </a:r>
              <a:endParaRPr lang="en-US" sz="3600" b="1" u="sng" dirty="0">
                <a:solidFill>
                  <a:srgbClr val="0033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86717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2.TẬP GÕ BÀN PHÍM BẮNG 10 NGÓN TAY VỚI PHẦN MỀM  KIRAN’S TYPING TUTOR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6" y="1575065"/>
            <a:ext cx="9144000" cy="5404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757" y="2419196"/>
            <a:ext cx="2295845" cy="8192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71" y="2020429"/>
            <a:ext cx="3458058" cy="1238423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1143000" y="25400"/>
            <a:ext cx="6923601" cy="812800"/>
            <a:chOff x="720" y="240"/>
            <a:chExt cx="4752" cy="505"/>
          </a:xfrm>
        </p:grpSpPr>
        <p:sp>
          <p:nvSpPr>
            <p:cNvPr id="17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8" name="Text Box 26" descr="White marble"/>
            <p:cNvSpPr txBox="1">
              <a:spLocks noChangeArrowheads="1"/>
            </p:cNvSpPr>
            <p:nvPr/>
          </p:nvSpPr>
          <p:spPr bwMode="gray">
            <a:xfrm>
              <a:off x="981" y="296"/>
              <a:ext cx="4341" cy="363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200" b="1" u="sng" dirty="0">
                  <a:solidFill>
                    <a:srgbClr val="0033CC"/>
                  </a:solidFill>
                </a:rPr>
                <a:t>B</a:t>
              </a:r>
              <a:r>
                <a:rPr lang="en-US" sz="3200" b="1" u="sng" smtClean="0">
                  <a:solidFill>
                    <a:srgbClr val="0033CC"/>
                  </a:solidFill>
                </a:rPr>
                <a:t>.HOẠT ĐỘNG THỰC HÀNH</a:t>
              </a:r>
              <a:endParaRPr lang="en-US" sz="3200" b="1" u="sng" dirty="0">
                <a:solidFill>
                  <a:srgbClr val="0033CC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1523"/>
            <a:ext cx="9144000" cy="5806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23"/>
            <a:ext cx="9144000" cy="5806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09800"/>
            <a:ext cx="2170202" cy="774429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4778062" y="2485623"/>
            <a:ext cx="3309870" cy="1524895"/>
          </a:xfrm>
          <a:custGeom>
            <a:avLst/>
            <a:gdLst>
              <a:gd name="connsiteX0" fmla="*/ 553792 w 3309870"/>
              <a:gd name="connsiteY0" fmla="*/ 0 h 1524895"/>
              <a:gd name="connsiteX1" fmla="*/ 553792 w 3309870"/>
              <a:gd name="connsiteY1" fmla="*/ 0 h 1524895"/>
              <a:gd name="connsiteX2" fmla="*/ 334851 w 3309870"/>
              <a:gd name="connsiteY2" fmla="*/ 193183 h 1524895"/>
              <a:gd name="connsiteX3" fmla="*/ 283335 w 3309870"/>
              <a:gd name="connsiteY3" fmla="*/ 270456 h 1524895"/>
              <a:gd name="connsiteX4" fmla="*/ 231820 w 3309870"/>
              <a:gd name="connsiteY4" fmla="*/ 373487 h 1524895"/>
              <a:gd name="connsiteX5" fmla="*/ 206062 w 3309870"/>
              <a:gd name="connsiteY5" fmla="*/ 450760 h 1524895"/>
              <a:gd name="connsiteX6" fmla="*/ 180304 w 3309870"/>
              <a:gd name="connsiteY6" fmla="*/ 515154 h 1524895"/>
              <a:gd name="connsiteX7" fmla="*/ 167425 w 3309870"/>
              <a:gd name="connsiteY7" fmla="*/ 553791 h 1524895"/>
              <a:gd name="connsiteX8" fmla="*/ 141668 w 3309870"/>
              <a:gd name="connsiteY8" fmla="*/ 592428 h 1524895"/>
              <a:gd name="connsiteX9" fmla="*/ 115910 w 3309870"/>
              <a:gd name="connsiteY9" fmla="*/ 682580 h 1524895"/>
              <a:gd name="connsiteX10" fmla="*/ 77273 w 3309870"/>
              <a:gd name="connsiteY10" fmla="*/ 746974 h 1524895"/>
              <a:gd name="connsiteX11" fmla="*/ 51515 w 3309870"/>
              <a:gd name="connsiteY11" fmla="*/ 837126 h 1524895"/>
              <a:gd name="connsiteX12" fmla="*/ 25758 w 3309870"/>
              <a:gd name="connsiteY12" fmla="*/ 875763 h 1524895"/>
              <a:gd name="connsiteX13" fmla="*/ 0 w 3309870"/>
              <a:gd name="connsiteY13" fmla="*/ 991673 h 1524895"/>
              <a:gd name="connsiteX14" fmla="*/ 12879 w 3309870"/>
              <a:gd name="connsiteY14" fmla="*/ 1210614 h 1524895"/>
              <a:gd name="connsiteX15" fmla="*/ 103031 w 3309870"/>
              <a:gd name="connsiteY15" fmla="*/ 1352281 h 1524895"/>
              <a:gd name="connsiteX16" fmla="*/ 141668 w 3309870"/>
              <a:gd name="connsiteY16" fmla="*/ 1378039 h 1524895"/>
              <a:gd name="connsiteX17" fmla="*/ 193183 w 3309870"/>
              <a:gd name="connsiteY17" fmla="*/ 1403797 h 1524895"/>
              <a:gd name="connsiteX18" fmla="*/ 244699 w 3309870"/>
              <a:gd name="connsiteY18" fmla="*/ 1416676 h 1524895"/>
              <a:gd name="connsiteX19" fmla="*/ 283335 w 3309870"/>
              <a:gd name="connsiteY19" fmla="*/ 1442433 h 1524895"/>
              <a:gd name="connsiteX20" fmla="*/ 347730 w 3309870"/>
              <a:gd name="connsiteY20" fmla="*/ 1455312 h 1524895"/>
              <a:gd name="connsiteX21" fmla="*/ 386366 w 3309870"/>
              <a:gd name="connsiteY21" fmla="*/ 1468191 h 1524895"/>
              <a:gd name="connsiteX22" fmla="*/ 540913 w 3309870"/>
              <a:gd name="connsiteY22" fmla="*/ 1481070 h 1524895"/>
              <a:gd name="connsiteX23" fmla="*/ 1468192 w 3309870"/>
              <a:gd name="connsiteY23" fmla="*/ 1481070 h 1524895"/>
              <a:gd name="connsiteX24" fmla="*/ 1996225 w 3309870"/>
              <a:gd name="connsiteY24" fmla="*/ 1468191 h 1524895"/>
              <a:gd name="connsiteX25" fmla="*/ 2047741 w 3309870"/>
              <a:gd name="connsiteY25" fmla="*/ 1455312 h 1524895"/>
              <a:gd name="connsiteX26" fmla="*/ 2228045 w 3309870"/>
              <a:gd name="connsiteY26" fmla="*/ 1429554 h 1524895"/>
              <a:gd name="connsiteX27" fmla="*/ 2524259 w 3309870"/>
              <a:gd name="connsiteY27" fmla="*/ 1378039 h 1524895"/>
              <a:gd name="connsiteX28" fmla="*/ 2601532 w 3309870"/>
              <a:gd name="connsiteY28" fmla="*/ 1352281 h 1524895"/>
              <a:gd name="connsiteX29" fmla="*/ 2730321 w 3309870"/>
              <a:gd name="connsiteY29" fmla="*/ 1326523 h 1524895"/>
              <a:gd name="connsiteX30" fmla="*/ 2859110 w 3309870"/>
              <a:gd name="connsiteY30" fmla="*/ 1300766 h 1524895"/>
              <a:gd name="connsiteX31" fmla="*/ 2987899 w 3309870"/>
              <a:gd name="connsiteY31" fmla="*/ 1262129 h 1524895"/>
              <a:gd name="connsiteX32" fmla="*/ 3039414 w 3309870"/>
              <a:gd name="connsiteY32" fmla="*/ 1236371 h 1524895"/>
              <a:gd name="connsiteX33" fmla="*/ 3116687 w 3309870"/>
              <a:gd name="connsiteY33" fmla="*/ 1210614 h 1524895"/>
              <a:gd name="connsiteX34" fmla="*/ 3155324 w 3309870"/>
              <a:gd name="connsiteY34" fmla="*/ 1171977 h 1524895"/>
              <a:gd name="connsiteX35" fmla="*/ 3193961 w 3309870"/>
              <a:gd name="connsiteY35" fmla="*/ 1159098 h 1524895"/>
              <a:gd name="connsiteX36" fmla="*/ 3232597 w 3309870"/>
              <a:gd name="connsiteY36" fmla="*/ 1107583 h 1524895"/>
              <a:gd name="connsiteX37" fmla="*/ 3271234 w 3309870"/>
              <a:gd name="connsiteY37" fmla="*/ 1068946 h 1524895"/>
              <a:gd name="connsiteX38" fmla="*/ 3296992 w 3309870"/>
              <a:gd name="connsiteY38" fmla="*/ 978794 h 1524895"/>
              <a:gd name="connsiteX39" fmla="*/ 3309870 w 3309870"/>
              <a:gd name="connsiteY39" fmla="*/ 927278 h 1524895"/>
              <a:gd name="connsiteX40" fmla="*/ 3296992 w 3309870"/>
              <a:gd name="connsiteY40" fmla="*/ 759853 h 1524895"/>
              <a:gd name="connsiteX41" fmla="*/ 3284113 w 3309870"/>
              <a:gd name="connsiteY41" fmla="*/ 721216 h 1524895"/>
              <a:gd name="connsiteX42" fmla="*/ 3232597 w 3309870"/>
              <a:gd name="connsiteY42" fmla="*/ 682580 h 1524895"/>
              <a:gd name="connsiteX43" fmla="*/ 3116687 w 3309870"/>
              <a:gd name="connsiteY43" fmla="*/ 592428 h 1524895"/>
              <a:gd name="connsiteX44" fmla="*/ 3078051 w 3309870"/>
              <a:gd name="connsiteY44" fmla="*/ 566670 h 1524895"/>
              <a:gd name="connsiteX45" fmla="*/ 3000777 w 3309870"/>
              <a:gd name="connsiteY45" fmla="*/ 540912 h 1524895"/>
              <a:gd name="connsiteX46" fmla="*/ 2910625 w 3309870"/>
              <a:gd name="connsiteY46" fmla="*/ 515154 h 1524895"/>
              <a:gd name="connsiteX47" fmla="*/ 2820473 w 3309870"/>
              <a:gd name="connsiteY47" fmla="*/ 502276 h 1524895"/>
              <a:gd name="connsiteX48" fmla="*/ 2369713 w 3309870"/>
              <a:gd name="connsiteY48" fmla="*/ 463639 h 1524895"/>
              <a:gd name="connsiteX49" fmla="*/ 2189408 w 3309870"/>
              <a:gd name="connsiteY49" fmla="*/ 450760 h 1524895"/>
              <a:gd name="connsiteX50" fmla="*/ 2150772 w 3309870"/>
              <a:gd name="connsiteY50" fmla="*/ 437881 h 1524895"/>
              <a:gd name="connsiteX51" fmla="*/ 2060620 w 3309870"/>
              <a:gd name="connsiteY51" fmla="*/ 425002 h 1524895"/>
              <a:gd name="connsiteX52" fmla="*/ 1970468 w 3309870"/>
              <a:gd name="connsiteY52" fmla="*/ 399245 h 1524895"/>
              <a:gd name="connsiteX53" fmla="*/ 1893194 w 3309870"/>
              <a:gd name="connsiteY53" fmla="*/ 373487 h 1524895"/>
              <a:gd name="connsiteX54" fmla="*/ 1854558 w 3309870"/>
              <a:gd name="connsiteY54" fmla="*/ 360608 h 1524895"/>
              <a:gd name="connsiteX55" fmla="*/ 1738648 w 3309870"/>
              <a:gd name="connsiteY55" fmla="*/ 309092 h 1524895"/>
              <a:gd name="connsiteX56" fmla="*/ 1596980 w 3309870"/>
              <a:gd name="connsiteY56" fmla="*/ 244698 h 1524895"/>
              <a:gd name="connsiteX57" fmla="*/ 1493949 w 3309870"/>
              <a:gd name="connsiteY57" fmla="*/ 180304 h 1524895"/>
              <a:gd name="connsiteX58" fmla="*/ 1442434 w 3309870"/>
              <a:gd name="connsiteY58" fmla="*/ 167425 h 1524895"/>
              <a:gd name="connsiteX59" fmla="*/ 1403797 w 3309870"/>
              <a:gd name="connsiteY59" fmla="*/ 154546 h 1524895"/>
              <a:gd name="connsiteX60" fmla="*/ 1326524 w 3309870"/>
              <a:gd name="connsiteY60" fmla="*/ 115909 h 1524895"/>
              <a:gd name="connsiteX61" fmla="*/ 1287887 w 3309870"/>
              <a:gd name="connsiteY61" fmla="*/ 90152 h 1524895"/>
              <a:gd name="connsiteX62" fmla="*/ 1210614 w 3309870"/>
              <a:gd name="connsiteY62" fmla="*/ 64394 h 1524895"/>
              <a:gd name="connsiteX63" fmla="*/ 1171977 w 3309870"/>
              <a:gd name="connsiteY63" fmla="*/ 51515 h 1524895"/>
              <a:gd name="connsiteX64" fmla="*/ 1133341 w 3309870"/>
              <a:gd name="connsiteY64" fmla="*/ 38636 h 1524895"/>
              <a:gd name="connsiteX65" fmla="*/ 1081825 w 3309870"/>
              <a:gd name="connsiteY65" fmla="*/ 25757 h 1524895"/>
              <a:gd name="connsiteX66" fmla="*/ 605307 w 3309870"/>
              <a:gd name="connsiteY66" fmla="*/ 12878 h 1524895"/>
              <a:gd name="connsiteX67" fmla="*/ 528034 w 3309870"/>
              <a:gd name="connsiteY67" fmla="*/ 64394 h 1524895"/>
              <a:gd name="connsiteX68" fmla="*/ 540913 w 3309870"/>
              <a:gd name="connsiteY68" fmla="*/ 154546 h 152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09870" h="1524895">
                <a:moveTo>
                  <a:pt x="553792" y="0"/>
                </a:moveTo>
                <a:lnTo>
                  <a:pt x="553792" y="0"/>
                </a:lnTo>
                <a:cubicBezTo>
                  <a:pt x="403796" y="95451"/>
                  <a:pt x="424317" y="58986"/>
                  <a:pt x="334851" y="193183"/>
                </a:cubicBezTo>
                <a:lnTo>
                  <a:pt x="283335" y="270456"/>
                </a:lnTo>
                <a:cubicBezTo>
                  <a:pt x="251711" y="396951"/>
                  <a:pt x="297495" y="242136"/>
                  <a:pt x="231820" y="373487"/>
                </a:cubicBezTo>
                <a:cubicBezTo>
                  <a:pt x="219678" y="397772"/>
                  <a:pt x="216146" y="425551"/>
                  <a:pt x="206062" y="450760"/>
                </a:cubicBezTo>
                <a:cubicBezTo>
                  <a:pt x="197476" y="472225"/>
                  <a:pt x="188421" y="493508"/>
                  <a:pt x="180304" y="515154"/>
                </a:cubicBezTo>
                <a:cubicBezTo>
                  <a:pt x="175537" y="527865"/>
                  <a:pt x="173496" y="541648"/>
                  <a:pt x="167425" y="553791"/>
                </a:cubicBezTo>
                <a:cubicBezTo>
                  <a:pt x="160503" y="567635"/>
                  <a:pt x="150254" y="579549"/>
                  <a:pt x="141668" y="592428"/>
                </a:cubicBezTo>
                <a:cubicBezTo>
                  <a:pt x="137542" y="608933"/>
                  <a:pt x="125148" y="664105"/>
                  <a:pt x="115910" y="682580"/>
                </a:cubicBezTo>
                <a:cubicBezTo>
                  <a:pt x="104715" y="704969"/>
                  <a:pt x="90152" y="725509"/>
                  <a:pt x="77273" y="746974"/>
                </a:cubicBezTo>
                <a:cubicBezTo>
                  <a:pt x="68687" y="777025"/>
                  <a:pt x="63122" y="808108"/>
                  <a:pt x="51515" y="837126"/>
                </a:cubicBezTo>
                <a:cubicBezTo>
                  <a:pt x="45767" y="851497"/>
                  <a:pt x="30653" y="861079"/>
                  <a:pt x="25758" y="875763"/>
                </a:cubicBezTo>
                <a:cubicBezTo>
                  <a:pt x="13242" y="913311"/>
                  <a:pt x="8586" y="953036"/>
                  <a:pt x="0" y="991673"/>
                </a:cubicBezTo>
                <a:cubicBezTo>
                  <a:pt x="4293" y="1064653"/>
                  <a:pt x="-1458" y="1138927"/>
                  <a:pt x="12879" y="1210614"/>
                </a:cubicBezTo>
                <a:cubicBezTo>
                  <a:pt x="24037" y="1266404"/>
                  <a:pt x="60249" y="1316630"/>
                  <a:pt x="103031" y="1352281"/>
                </a:cubicBezTo>
                <a:cubicBezTo>
                  <a:pt x="114922" y="1362190"/>
                  <a:pt x="128229" y="1370359"/>
                  <a:pt x="141668" y="1378039"/>
                </a:cubicBezTo>
                <a:cubicBezTo>
                  <a:pt x="158337" y="1387564"/>
                  <a:pt x="175207" y="1397056"/>
                  <a:pt x="193183" y="1403797"/>
                </a:cubicBezTo>
                <a:cubicBezTo>
                  <a:pt x="209756" y="1410012"/>
                  <a:pt x="227527" y="1412383"/>
                  <a:pt x="244699" y="1416676"/>
                </a:cubicBezTo>
                <a:cubicBezTo>
                  <a:pt x="257578" y="1425262"/>
                  <a:pt x="268842" y="1436998"/>
                  <a:pt x="283335" y="1442433"/>
                </a:cubicBezTo>
                <a:cubicBezTo>
                  <a:pt x="303831" y="1450119"/>
                  <a:pt x="326494" y="1450003"/>
                  <a:pt x="347730" y="1455312"/>
                </a:cubicBezTo>
                <a:cubicBezTo>
                  <a:pt x="360900" y="1458605"/>
                  <a:pt x="372910" y="1466397"/>
                  <a:pt x="386366" y="1468191"/>
                </a:cubicBezTo>
                <a:cubicBezTo>
                  <a:pt x="437607" y="1475023"/>
                  <a:pt x="489397" y="1476777"/>
                  <a:pt x="540913" y="1481070"/>
                </a:cubicBezTo>
                <a:cubicBezTo>
                  <a:pt x="922409" y="1565848"/>
                  <a:pt x="607435" y="1505900"/>
                  <a:pt x="1468192" y="1481070"/>
                </a:cubicBezTo>
                <a:lnTo>
                  <a:pt x="1996225" y="1468191"/>
                </a:lnTo>
                <a:cubicBezTo>
                  <a:pt x="2013397" y="1463898"/>
                  <a:pt x="2030384" y="1458783"/>
                  <a:pt x="2047741" y="1455312"/>
                </a:cubicBezTo>
                <a:cubicBezTo>
                  <a:pt x="2115605" y="1441739"/>
                  <a:pt x="2156824" y="1439050"/>
                  <a:pt x="2228045" y="1429554"/>
                </a:cubicBezTo>
                <a:cubicBezTo>
                  <a:pt x="2327855" y="1416246"/>
                  <a:pt x="2425396" y="1400508"/>
                  <a:pt x="2524259" y="1378039"/>
                </a:cubicBezTo>
                <a:cubicBezTo>
                  <a:pt x="2550735" y="1372022"/>
                  <a:pt x="2575526" y="1360083"/>
                  <a:pt x="2601532" y="1352281"/>
                </a:cubicBezTo>
                <a:cubicBezTo>
                  <a:pt x="2661356" y="1334334"/>
                  <a:pt x="2660706" y="1340446"/>
                  <a:pt x="2730321" y="1326523"/>
                </a:cubicBezTo>
                <a:cubicBezTo>
                  <a:pt x="2922443" y="1288100"/>
                  <a:pt x="2594319" y="1344898"/>
                  <a:pt x="2859110" y="1300766"/>
                </a:cubicBezTo>
                <a:cubicBezTo>
                  <a:pt x="2981137" y="1239751"/>
                  <a:pt x="2827548" y="1310235"/>
                  <a:pt x="2987899" y="1262129"/>
                </a:cubicBezTo>
                <a:cubicBezTo>
                  <a:pt x="3006288" y="1256612"/>
                  <a:pt x="3021589" y="1243501"/>
                  <a:pt x="3039414" y="1236371"/>
                </a:cubicBezTo>
                <a:cubicBezTo>
                  <a:pt x="3064623" y="1226287"/>
                  <a:pt x="3116687" y="1210614"/>
                  <a:pt x="3116687" y="1210614"/>
                </a:cubicBezTo>
                <a:cubicBezTo>
                  <a:pt x="3129566" y="1197735"/>
                  <a:pt x="3140169" y="1182080"/>
                  <a:pt x="3155324" y="1171977"/>
                </a:cubicBezTo>
                <a:cubicBezTo>
                  <a:pt x="3166620" y="1164447"/>
                  <a:pt x="3183532" y="1167789"/>
                  <a:pt x="3193961" y="1159098"/>
                </a:cubicBezTo>
                <a:cubicBezTo>
                  <a:pt x="3210451" y="1145357"/>
                  <a:pt x="3218628" y="1123880"/>
                  <a:pt x="3232597" y="1107583"/>
                </a:cubicBezTo>
                <a:cubicBezTo>
                  <a:pt x="3244450" y="1093754"/>
                  <a:pt x="3258355" y="1081825"/>
                  <a:pt x="3271234" y="1068946"/>
                </a:cubicBezTo>
                <a:cubicBezTo>
                  <a:pt x="3311512" y="907836"/>
                  <a:pt x="3260027" y="1108178"/>
                  <a:pt x="3296992" y="978794"/>
                </a:cubicBezTo>
                <a:cubicBezTo>
                  <a:pt x="3301855" y="961775"/>
                  <a:pt x="3305577" y="944450"/>
                  <a:pt x="3309870" y="927278"/>
                </a:cubicBezTo>
                <a:cubicBezTo>
                  <a:pt x="3305577" y="871470"/>
                  <a:pt x="3303934" y="815394"/>
                  <a:pt x="3296992" y="759853"/>
                </a:cubicBezTo>
                <a:cubicBezTo>
                  <a:pt x="3295308" y="746382"/>
                  <a:pt x="3292804" y="731645"/>
                  <a:pt x="3284113" y="721216"/>
                </a:cubicBezTo>
                <a:cubicBezTo>
                  <a:pt x="3270371" y="704726"/>
                  <a:pt x="3248894" y="696549"/>
                  <a:pt x="3232597" y="682580"/>
                </a:cubicBezTo>
                <a:cubicBezTo>
                  <a:pt x="3126666" y="591782"/>
                  <a:pt x="3286291" y="705497"/>
                  <a:pt x="3116687" y="592428"/>
                </a:cubicBezTo>
                <a:cubicBezTo>
                  <a:pt x="3103808" y="583842"/>
                  <a:pt x="3092735" y="571565"/>
                  <a:pt x="3078051" y="566670"/>
                </a:cubicBezTo>
                <a:lnTo>
                  <a:pt x="3000777" y="540912"/>
                </a:lnTo>
                <a:cubicBezTo>
                  <a:pt x="2967672" y="529877"/>
                  <a:pt x="2946204" y="521623"/>
                  <a:pt x="2910625" y="515154"/>
                </a:cubicBezTo>
                <a:cubicBezTo>
                  <a:pt x="2880759" y="509724"/>
                  <a:pt x="2850524" y="506569"/>
                  <a:pt x="2820473" y="502276"/>
                </a:cubicBezTo>
                <a:cubicBezTo>
                  <a:pt x="2625023" y="437125"/>
                  <a:pt x="2770335" y="477454"/>
                  <a:pt x="2369713" y="463639"/>
                </a:cubicBezTo>
                <a:cubicBezTo>
                  <a:pt x="2309611" y="459346"/>
                  <a:pt x="2249250" y="457800"/>
                  <a:pt x="2189408" y="450760"/>
                </a:cubicBezTo>
                <a:cubicBezTo>
                  <a:pt x="2175926" y="449174"/>
                  <a:pt x="2164084" y="440543"/>
                  <a:pt x="2150772" y="437881"/>
                </a:cubicBezTo>
                <a:cubicBezTo>
                  <a:pt x="2121006" y="431928"/>
                  <a:pt x="2090671" y="429295"/>
                  <a:pt x="2060620" y="425002"/>
                </a:cubicBezTo>
                <a:cubicBezTo>
                  <a:pt x="1930771" y="381719"/>
                  <a:pt x="2132183" y="447759"/>
                  <a:pt x="1970468" y="399245"/>
                </a:cubicBezTo>
                <a:cubicBezTo>
                  <a:pt x="1944462" y="391443"/>
                  <a:pt x="1918952" y="382073"/>
                  <a:pt x="1893194" y="373487"/>
                </a:cubicBezTo>
                <a:cubicBezTo>
                  <a:pt x="1880315" y="369194"/>
                  <a:pt x="1865853" y="368138"/>
                  <a:pt x="1854558" y="360608"/>
                </a:cubicBezTo>
                <a:cubicBezTo>
                  <a:pt x="1740910" y="284843"/>
                  <a:pt x="1922555" y="401045"/>
                  <a:pt x="1738648" y="309092"/>
                </a:cubicBezTo>
                <a:cubicBezTo>
                  <a:pt x="1623475" y="251506"/>
                  <a:pt x="1672044" y="269719"/>
                  <a:pt x="1596980" y="244698"/>
                </a:cubicBezTo>
                <a:cubicBezTo>
                  <a:pt x="1556459" y="214307"/>
                  <a:pt x="1541092" y="197983"/>
                  <a:pt x="1493949" y="180304"/>
                </a:cubicBezTo>
                <a:cubicBezTo>
                  <a:pt x="1477376" y="174089"/>
                  <a:pt x="1459453" y="172288"/>
                  <a:pt x="1442434" y="167425"/>
                </a:cubicBezTo>
                <a:cubicBezTo>
                  <a:pt x="1429381" y="163695"/>
                  <a:pt x="1416676" y="158839"/>
                  <a:pt x="1403797" y="154546"/>
                </a:cubicBezTo>
                <a:cubicBezTo>
                  <a:pt x="1293087" y="80737"/>
                  <a:pt x="1433152" y="169222"/>
                  <a:pt x="1326524" y="115909"/>
                </a:cubicBezTo>
                <a:cubicBezTo>
                  <a:pt x="1312680" y="108987"/>
                  <a:pt x="1302031" y="96438"/>
                  <a:pt x="1287887" y="90152"/>
                </a:cubicBezTo>
                <a:cubicBezTo>
                  <a:pt x="1263076" y="79125"/>
                  <a:pt x="1236372" y="72980"/>
                  <a:pt x="1210614" y="64394"/>
                </a:cubicBezTo>
                <a:lnTo>
                  <a:pt x="1171977" y="51515"/>
                </a:lnTo>
                <a:cubicBezTo>
                  <a:pt x="1159098" y="47222"/>
                  <a:pt x="1146511" y="41929"/>
                  <a:pt x="1133341" y="38636"/>
                </a:cubicBezTo>
                <a:cubicBezTo>
                  <a:pt x="1116169" y="34343"/>
                  <a:pt x="1099502" y="26664"/>
                  <a:pt x="1081825" y="25757"/>
                </a:cubicBezTo>
                <a:cubicBezTo>
                  <a:pt x="825905" y="12633"/>
                  <a:pt x="769760" y="12878"/>
                  <a:pt x="605307" y="12878"/>
                </a:cubicBezTo>
                <a:lnTo>
                  <a:pt x="528034" y="64394"/>
                </a:lnTo>
                <a:lnTo>
                  <a:pt x="540913" y="154546"/>
                </a:lnTo>
              </a:path>
            </a:pathLst>
          </a:custGeom>
          <a:noFill/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1523"/>
            <a:ext cx="9143999" cy="5806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51523"/>
            <a:ext cx="9248904" cy="5813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" y="928332"/>
            <a:ext cx="9144001" cy="57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5204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90600" y="838200"/>
            <a:ext cx="518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1262599" y="152400"/>
            <a:ext cx="6923601" cy="812800"/>
            <a:chOff x="720" y="240"/>
            <a:chExt cx="4752" cy="505"/>
          </a:xfrm>
        </p:grpSpPr>
        <p:sp>
          <p:nvSpPr>
            <p:cNvPr id="17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8" name="Text Box 26" descr="White marble"/>
            <p:cNvSpPr txBox="1">
              <a:spLocks noChangeArrowheads="1"/>
            </p:cNvSpPr>
            <p:nvPr/>
          </p:nvSpPr>
          <p:spPr bwMode="gray">
            <a:xfrm>
              <a:off x="883" y="296"/>
              <a:ext cx="4426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3600" kern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Bài tập</a:t>
              </a:r>
              <a:endParaRPr lang="en-US" sz="3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04800" y="1371600"/>
            <a:ext cx="8839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mtClean="0">
                <a:latin typeface="Times New Roman" pitchFamily="18" charset="0"/>
              </a:rPr>
              <a:t>Câu 1: Em hãy cho biết các phím có gai là phím nào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smtClean="0">
                <a:latin typeface="Times New Roman" pitchFamily="18" charset="0"/>
              </a:rPr>
              <a:t>G,H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smtClean="0">
                <a:latin typeface="Times New Roman" pitchFamily="18" charset="0"/>
              </a:rPr>
              <a:t>K,L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smtClean="0">
                <a:latin typeface="Times New Roman" pitchFamily="18" charset="0"/>
              </a:rPr>
              <a:t>F,J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smtClean="0">
                <a:latin typeface="Times New Roman" pitchFamily="18" charset="0"/>
              </a:rPr>
              <a:t>S,A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38985" y="3505200"/>
            <a:ext cx="685800" cy="457200"/>
          </a:xfrm>
          <a:prstGeom prst="ellipse">
            <a:avLst/>
          </a:prstGeom>
          <a:noFill/>
          <a:ln w="9525" cap="rnd" cmpd="thinThick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 w="57150"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67852046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3200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dirty="0" err="1" smtClean="0">
                <a:latin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sở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đây</a:t>
            </a:r>
            <a:endParaRPr lang="en-US" dirty="0" smtClean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ASDFGHJKL;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QWERTYUIOP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ZXCVBNM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1234567890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52400" y="2438400"/>
            <a:ext cx="6858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668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1" name="AutoShape 27"/>
          <p:cNvSpPr>
            <a:spLocks noChangeArrowheads="1"/>
          </p:cNvSpPr>
          <p:nvPr/>
        </p:nvSpPr>
        <p:spPr bwMode="gray">
          <a:xfrm>
            <a:off x="1295400" y="1447800"/>
            <a:ext cx="7543800" cy="1828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gõ</a:t>
            </a:r>
            <a:r>
              <a:rPr lang="en-US" sz="2800" b="1" dirty="0"/>
              <a:t> </a:t>
            </a:r>
            <a:r>
              <a:rPr lang="en-US" sz="2800" b="1" dirty="0" err="1"/>
              <a:t>bàn</a:t>
            </a:r>
            <a:r>
              <a:rPr lang="en-US" sz="2800" b="1" dirty="0"/>
              <a:t> </a:t>
            </a:r>
            <a:r>
              <a:rPr lang="en-US" sz="2800" b="1" dirty="0" err="1"/>
              <a:t>phím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10 </a:t>
            </a:r>
            <a:r>
              <a:rPr lang="en-US" sz="2800" b="1" dirty="0" err="1"/>
              <a:t>ngón</a:t>
            </a:r>
            <a:r>
              <a:rPr lang="en-US" sz="2800" b="1" dirty="0"/>
              <a:t> </a:t>
            </a:r>
            <a:r>
              <a:rPr lang="en-US" sz="2800" b="1" dirty="0" err="1"/>
              <a:t>tay</a:t>
            </a:r>
            <a:endParaRPr lang="en-US" sz="2800" b="1" dirty="0"/>
          </a:p>
        </p:txBody>
      </p:sp>
      <p:sp>
        <p:nvSpPr>
          <p:cNvPr id="6200" name="AutoShape 56"/>
          <p:cNvSpPr>
            <a:spLocks noChangeArrowheads="1"/>
          </p:cNvSpPr>
          <p:nvPr/>
        </p:nvSpPr>
        <p:spPr bwMode="gray">
          <a:xfrm>
            <a:off x="1905000" y="3581400"/>
            <a:ext cx="7239000" cy="1752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luyện</a:t>
            </a:r>
            <a:r>
              <a:rPr lang="en-US" sz="3200" b="1" dirty="0"/>
              <a:t> </a:t>
            </a:r>
            <a:r>
              <a:rPr lang="en-US" sz="3200" b="1" dirty="0" err="1"/>
              <a:t>gõ</a:t>
            </a:r>
            <a:r>
              <a:rPr lang="en-US" sz="3200" b="1" dirty="0"/>
              <a:t> </a:t>
            </a:r>
            <a:r>
              <a:rPr lang="en-US" sz="3200" b="1" dirty="0" err="1"/>
              <a:t>bàn</a:t>
            </a:r>
            <a:r>
              <a:rPr lang="en-US" sz="3200" b="1" dirty="0"/>
              <a:t> </a:t>
            </a:r>
            <a:r>
              <a:rPr lang="en-US" sz="3200" b="1" dirty="0" err="1"/>
              <a:t>phím</a:t>
            </a:r>
            <a:r>
              <a:rPr lang="en-US" sz="3200" b="1" dirty="0"/>
              <a:t> </a:t>
            </a:r>
            <a:r>
              <a:rPr lang="en-US" sz="3200" b="1" dirty="0" err="1"/>
              <a:t>bằng</a:t>
            </a:r>
            <a:r>
              <a:rPr lang="en-US" sz="3200" b="1" dirty="0"/>
              <a:t> </a:t>
            </a:r>
          </a:p>
          <a:p>
            <a:pPr>
              <a:defRPr/>
            </a:pPr>
            <a:r>
              <a:rPr lang="en-US" sz="3200" b="1" dirty="0"/>
              <a:t>10 </a:t>
            </a:r>
            <a:r>
              <a:rPr lang="en-US" sz="3200" b="1" dirty="0" err="1"/>
              <a:t>ngón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phần</a:t>
            </a:r>
            <a:r>
              <a:rPr lang="en-US" sz="3200" b="1" dirty="0"/>
              <a:t> </a:t>
            </a:r>
            <a:r>
              <a:rPr lang="en-US" sz="3200" b="1" dirty="0" err="1"/>
              <a:t>mềm</a:t>
            </a:r>
            <a:r>
              <a:rPr lang="en-US" sz="3200" b="1" dirty="0"/>
              <a:t> </a:t>
            </a:r>
          </a:p>
          <a:p>
            <a:pPr>
              <a:defRPr/>
            </a:pPr>
            <a:r>
              <a:rPr lang="en-US" sz="3200" b="1" dirty="0" err="1"/>
              <a:t>Kiran’s</a:t>
            </a:r>
            <a:r>
              <a:rPr lang="en-US" sz="3200" b="1" dirty="0"/>
              <a:t> Typing Tutor.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606317" y="304800"/>
            <a:ext cx="3733800" cy="812800"/>
            <a:chOff x="720" y="240"/>
            <a:chExt cx="4752" cy="505"/>
          </a:xfrm>
        </p:grpSpPr>
        <p:sp>
          <p:nvSpPr>
            <p:cNvPr id="1051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1052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>
                  <a:solidFill>
                    <a:srgbClr val="0033CC"/>
                  </a:solidFill>
                </a:rPr>
                <a:t>MỤC TIÊU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2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" y="32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3200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dirty="0" err="1" smtClean="0">
                <a:latin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</a:rPr>
              <a:t> 3: </a:t>
            </a:r>
            <a:r>
              <a:rPr lang="en-US" dirty="0" err="1" smtClean="0">
                <a:latin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đây</a:t>
            </a:r>
            <a:endParaRPr lang="en-US" dirty="0" smtClean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ASDFGHJKL;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QWERTYUIOP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ZXCVBNM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1234567890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72792" y="2965361"/>
            <a:ext cx="6858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77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" y="32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839200" cy="3200400"/>
          </a:xfrm>
        </p:spPr>
        <p:txBody>
          <a:bodyPr/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dirty="0" err="1" smtClean="0">
                <a:latin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</a:rPr>
              <a:t> 4: </a:t>
            </a:r>
            <a:r>
              <a:rPr lang="en-US" dirty="0" err="1" smtClean="0">
                <a:latin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đây</a:t>
            </a:r>
            <a:endParaRPr lang="en-US" dirty="0" smtClean="0">
              <a:latin typeface="Times New Roman" pitchFamily="18" charset="0"/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ASDFGHJKL;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QWERTYUIOP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ZXCVBNM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dirty="0" smtClean="0">
                <a:latin typeface="Times New Roman" pitchFamily="18" charset="0"/>
              </a:rPr>
              <a:t>1234567890</a:t>
            </a:r>
          </a:p>
          <a:p>
            <a:pPr marL="609600" indent="-609600" algn="l" eaLnBrk="1" hangingPunct="1">
              <a:lnSpc>
                <a:spcPct val="90000"/>
              </a:lnSpc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150254" y="3432220"/>
            <a:ext cx="685800" cy="457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783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1148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dirty="0" err="1" smtClean="0">
                <a:latin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chuyển</a:t>
            </a:r>
            <a:r>
              <a:rPr lang="en-US" dirty="0" smtClean="0">
                <a:latin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</a:rPr>
              <a:t>nháy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</a:rPr>
              <a:t> word </a:t>
            </a:r>
            <a:r>
              <a:rPr lang="en-US" dirty="0" err="1" smtClean="0">
                <a:latin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xuống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</a:rPr>
              <a:t>trái</a:t>
            </a:r>
            <a:r>
              <a:rPr lang="en-US" dirty="0" smtClean="0">
                <a:latin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</a:rPr>
              <a:t>phải</a:t>
            </a:r>
            <a:endParaRPr lang="en-US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 smtClean="0">
                <a:latin typeface="Times New Roman" pitchFamily="18" charset="0"/>
              </a:rPr>
              <a:t>Nhấn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delete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 smtClean="0">
                <a:latin typeface="Times New Roman" pitchFamily="18" charset="0"/>
              </a:rPr>
              <a:t>Nhấn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Enter;</a:t>
            </a: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 smtClean="0">
                <a:latin typeface="Times New Roman" pitchFamily="18" charset="0"/>
              </a:rPr>
              <a:t>Nhấn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Phím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mủi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tên</a:t>
            </a:r>
            <a:endParaRPr lang="en-US" dirty="0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AutoNum type="alphaUcPeriod"/>
              <a:defRPr/>
            </a:pPr>
            <a:r>
              <a:rPr lang="en-US" dirty="0" err="1" smtClean="0">
                <a:latin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sai</a:t>
            </a:r>
            <a:r>
              <a:rPr lang="en-US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304800" y="4381500"/>
            <a:ext cx="609600" cy="533400"/>
          </a:xfrm>
          <a:prstGeom prst="ellipse">
            <a:avLst/>
          </a:prstGeom>
          <a:noFill/>
          <a:ln w="539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sz="280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956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1409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0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 eaLnBrk="1" hangingPunct="1">
              <a:defRPr/>
            </a:pP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66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6600" kern="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+mj-cs"/>
              </a:rPr>
              <a:t>tập</a:t>
            </a:r>
            <a:endParaRPr lang="en-US" sz="6600" kern="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38600"/>
            <a:ext cx="1304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keyborad 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762000"/>
            <a:ext cx="8763000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36401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9600" y="1615227"/>
            <a:ext cx="8001000" cy="3276600"/>
            <a:chOff x="1440" y="96"/>
            <a:chExt cx="2928" cy="1968"/>
          </a:xfrm>
        </p:grpSpPr>
        <p:pic>
          <p:nvPicPr>
            <p:cNvPr id="16389" name="Picture 13" descr="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96"/>
              <a:ext cx="292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14"/>
            <p:cNvSpPr>
              <a:spLocks noChangeArrowheads="1"/>
            </p:cNvSpPr>
            <p:nvPr/>
          </p:nvSpPr>
          <p:spPr bwMode="auto">
            <a:xfrm>
              <a:off x="1440" y="96"/>
              <a:ext cx="292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4815627"/>
            <a:ext cx="7394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Đặt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tay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bàn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itchFamily="18" charset="0"/>
              </a:rPr>
              <a:t>phím</a:t>
            </a:r>
            <a:r>
              <a:rPr lang="en-US" sz="3200" b="1" dirty="0">
                <a:solidFill>
                  <a:srgbClr val="3333FF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ngón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dirty="0"/>
              <a:t> </a:t>
            </a:r>
          </a:p>
        </p:txBody>
      </p: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1298490" y="611729"/>
            <a:ext cx="6923601" cy="812800"/>
            <a:chOff x="720" y="240"/>
            <a:chExt cx="4752" cy="505"/>
          </a:xfrm>
        </p:grpSpPr>
        <p:sp>
          <p:nvSpPr>
            <p:cNvPr id="8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9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 smtClean="0">
                  <a:solidFill>
                    <a:srgbClr val="0033CC"/>
                  </a:solidFill>
                </a:rPr>
                <a:t>A.HOẠT ĐỘNG CƠ BẢN</a:t>
              </a:r>
              <a:endParaRPr lang="en-US" sz="3600" b="1" u="sng" dirty="0">
                <a:solidFill>
                  <a:srgbClr val="0033CC"/>
                </a:solidFill>
              </a:endParaRP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390659" y="1905000"/>
            <a:ext cx="8382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800" b="1" i="1" dirty="0" smtClean="0">
                <a:solidFill>
                  <a:srgbClr val="FFFF00"/>
                </a:solidFill>
                <a:latin typeface="Times New Roman" pitchFamily="18" charset="0"/>
              </a:rPr>
              <a:t>1. </a:t>
            </a:r>
            <a:r>
              <a:rPr lang="en-US" sz="3800" b="1" i="1" dirty="0" err="1">
                <a:solidFill>
                  <a:srgbClr val="FFFF00"/>
                </a:solidFill>
                <a:latin typeface="Times New Roman" pitchFamily="18" charset="0"/>
              </a:rPr>
              <a:t>Quy</a:t>
            </a:r>
            <a:r>
              <a:rPr lang="en-US" sz="3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FF00"/>
                </a:solidFill>
                <a:latin typeface="Times New Roman" pitchFamily="18" charset="0"/>
              </a:rPr>
              <a:t>tắc</a:t>
            </a:r>
            <a:r>
              <a:rPr lang="en-US" sz="3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FF00"/>
                </a:solidFill>
                <a:latin typeface="Times New Roman" pitchFamily="18" charset="0"/>
              </a:rPr>
              <a:t>gõ</a:t>
            </a:r>
            <a:r>
              <a:rPr lang="en-US" sz="3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FF00"/>
                </a:solidFill>
                <a:latin typeface="Times New Roman" pitchFamily="18" charset="0"/>
              </a:rPr>
              <a:t>phím</a:t>
            </a:r>
            <a:endParaRPr lang="en-US" sz="3800" b="1" i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800" b="1" i="1" dirty="0" err="1">
                <a:latin typeface="Times New Roman" pitchFamily="18" charset="0"/>
              </a:rPr>
              <a:t>Các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ngón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tay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đặt</a:t>
            </a:r>
            <a:r>
              <a:rPr lang="en-US" sz="3800" b="1" i="1" dirty="0">
                <a:latin typeface="Times New Roman" pitchFamily="18" charset="0"/>
              </a:rPr>
              <a:t> ở </a:t>
            </a:r>
            <a:r>
              <a:rPr lang="en-US" sz="3800" b="1" i="1" dirty="0" err="1">
                <a:latin typeface="Times New Roman" pitchFamily="18" charset="0"/>
              </a:rPr>
              <a:t>vị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trí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nào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thì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gõ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ở </a:t>
            </a:r>
            <a:r>
              <a:rPr lang="en-US" sz="3800" b="1" i="1" dirty="0" err="1">
                <a:latin typeface="Times New Roman" pitchFamily="18" charset="0"/>
              </a:rPr>
              <a:t>vị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trí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đó</a:t>
            </a:r>
            <a:r>
              <a:rPr lang="en-US" sz="3800" b="1" i="1" dirty="0">
                <a:latin typeface="Times New Roman" pitchFamily="18" charset="0"/>
              </a:rPr>
              <a:t>. </a:t>
            </a:r>
            <a:r>
              <a:rPr lang="en-US" sz="3800" b="1" i="1" dirty="0" err="1">
                <a:latin typeface="Times New Roman" pitchFamily="18" charset="0"/>
              </a:rPr>
              <a:t>Hai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ngón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cái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chỉ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dùng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để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gõ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khoảng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cách</a:t>
            </a:r>
            <a:endParaRPr lang="en-US" sz="3800" b="1" i="1" dirty="0"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800" b="1" i="1" u="sng" dirty="0" err="1">
                <a:solidFill>
                  <a:srgbClr val="FFFF00"/>
                </a:solidFill>
                <a:latin typeface="Times New Roman" pitchFamily="18" charset="0"/>
              </a:rPr>
              <a:t>Chú</a:t>
            </a:r>
            <a:r>
              <a:rPr lang="en-US" sz="3800" b="1" i="1" u="sng" dirty="0">
                <a:solidFill>
                  <a:srgbClr val="FFFF00"/>
                </a:solidFill>
                <a:latin typeface="Times New Roman" pitchFamily="18" charset="0"/>
              </a:rPr>
              <a:t> ý: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Sau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khi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gõ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xong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66FF66"/>
                </a:solidFill>
                <a:latin typeface="Times New Roman" pitchFamily="18" charset="0"/>
              </a:rPr>
              <a:t>G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và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66FF66"/>
                </a:solidFill>
                <a:latin typeface="Times New Roman" pitchFamily="18" charset="0"/>
              </a:rPr>
              <a:t>H</a:t>
            </a:r>
            <a:r>
              <a:rPr lang="en-US" sz="3800" b="1" i="1" dirty="0">
                <a:latin typeface="Times New Roman" pitchFamily="18" charset="0"/>
              </a:rPr>
              <a:t>, </a:t>
            </a:r>
            <a:r>
              <a:rPr lang="en-US" sz="3800" b="1" i="1" dirty="0" err="1">
                <a:latin typeface="Times New Roman" pitchFamily="18" charset="0"/>
              </a:rPr>
              <a:t>phải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đưa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các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ngón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tay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về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xuất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phát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là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phím</a:t>
            </a:r>
            <a:r>
              <a:rPr lang="en-US" sz="3800" b="1" i="1" dirty="0">
                <a:solidFill>
                  <a:srgbClr val="66FF66"/>
                </a:solidFill>
                <a:latin typeface="Times New Roman" pitchFamily="18" charset="0"/>
              </a:rPr>
              <a:t> F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 err="1">
                <a:latin typeface="Times New Roman" pitchFamily="18" charset="0"/>
              </a:rPr>
              <a:t>và</a:t>
            </a:r>
            <a:r>
              <a:rPr lang="en-US" sz="3800" b="1" i="1" dirty="0">
                <a:latin typeface="Times New Roman" pitchFamily="18" charset="0"/>
              </a:rPr>
              <a:t> </a:t>
            </a:r>
            <a:r>
              <a:rPr lang="en-US" sz="3800" b="1" i="1" dirty="0">
                <a:solidFill>
                  <a:srgbClr val="66FF66"/>
                </a:solidFill>
                <a:latin typeface="Times New Roman" pitchFamily="18" charset="0"/>
              </a:rPr>
              <a:t>J</a:t>
            </a:r>
            <a:r>
              <a:rPr lang="en-US" sz="3800" b="1" i="1" dirty="0">
                <a:latin typeface="Times New Roman" pitchFamily="18" charset="0"/>
              </a:rPr>
              <a:t>. </a:t>
            </a:r>
          </a:p>
        </p:txBody>
      </p: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298490" y="611729"/>
            <a:ext cx="6923601" cy="812800"/>
            <a:chOff x="720" y="240"/>
            <a:chExt cx="4752" cy="505"/>
          </a:xfrm>
        </p:grpSpPr>
        <p:sp>
          <p:nvSpPr>
            <p:cNvPr id="4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5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 smtClean="0">
                  <a:solidFill>
                    <a:srgbClr val="0033CC"/>
                  </a:solidFill>
                </a:rPr>
                <a:t>A.HOẠT ĐỘNG CƠ BẢN</a:t>
              </a:r>
              <a:endParaRPr lang="en-US" sz="3600" b="1" u="sng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8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381000" y="2209800"/>
            <a:ext cx="8534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400" b="1" dirty="0" smtClean="0">
                <a:solidFill>
                  <a:srgbClr val="FFFF00"/>
                </a:solidFill>
                <a:latin typeface="Times New Roman" pitchFamily="18" charset="0"/>
              </a:rPr>
              <a:t>2.Cách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</a:rPr>
              <a:t>đặt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</a:rPr>
              <a:t>tay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</a:rPr>
              <a:t>trên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</a:rPr>
              <a:t>bàn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FF00"/>
                </a:solidFill>
                <a:latin typeface="Times New Roman" pitchFamily="18" charset="0"/>
              </a:rPr>
              <a:t>phím</a:t>
            </a:r>
            <a:r>
              <a:rPr lang="en-US" sz="3400" b="1" dirty="0">
                <a:solidFill>
                  <a:srgbClr val="FFFF00"/>
                </a:solidFill>
                <a:latin typeface="Times New Roman" pitchFamily="18" charset="0"/>
              </a:rPr>
              <a:t>.</a:t>
            </a:r>
            <a:endParaRPr lang="en-US" sz="3400" b="1" i="1" dirty="0">
              <a:latin typeface="Times New Roman" pitchFamily="18" charset="0"/>
            </a:endParaRPr>
          </a:p>
          <a:p>
            <a:pPr algn="just"/>
            <a:endParaRPr lang="en-US" sz="3400" b="1" i="1" dirty="0">
              <a:latin typeface="Times New Roman" pitchFamily="18" charset="0"/>
            </a:endParaRPr>
          </a:p>
          <a:p>
            <a:pPr algn="just"/>
            <a:endParaRPr lang="en-US" sz="3400" b="1" i="1" dirty="0">
              <a:latin typeface="Times New Roman" pitchFamily="18" charset="0"/>
            </a:endParaRPr>
          </a:p>
          <a:p>
            <a:pPr algn="just"/>
            <a:endParaRPr lang="en-US" sz="3400" b="1" i="1" dirty="0">
              <a:latin typeface="Times New Roman" pitchFamily="18" charset="0"/>
            </a:endParaRPr>
          </a:p>
          <a:p>
            <a:pPr algn="just"/>
            <a:r>
              <a:rPr lang="en-US" sz="3400" b="1" i="1" dirty="0">
                <a:latin typeface="Times New Roman" pitchFamily="18" charset="0"/>
              </a:rPr>
              <a:t>-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trỏ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của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trái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có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gai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F</a:t>
            </a:r>
            <a:r>
              <a:rPr lang="en-US" sz="3400" b="1" i="1" dirty="0">
                <a:latin typeface="Times New Roman" pitchFamily="18" charset="0"/>
              </a:rPr>
              <a:t>,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còn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lại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3400" b="1" i="1" dirty="0">
                <a:latin typeface="Times New Roman" pitchFamily="18" charset="0"/>
              </a:rPr>
              <a:t>,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en-US" sz="3400" b="1" i="1" dirty="0">
                <a:latin typeface="Times New Roman" pitchFamily="18" charset="0"/>
              </a:rPr>
              <a:t>,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 D</a:t>
            </a:r>
            <a:r>
              <a:rPr lang="en-US" sz="3400" b="1" i="1" dirty="0">
                <a:solidFill>
                  <a:srgbClr val="66FF66"/>
                </a:solidFill>
                <a:latin typeface="Times New Roman" pitchFamily="18" charset="0"/>
              </a:rPr>
              <a:t>.</a:t>
            </a:r>
          </a:p>
          <a:p>
            <a:pPr algn="just"/>
            <a:r>
              <a:rPr lang="en-US" sz="3400" b="1" i="1" dirty="0">
                <a:latin typeface="Times New Roman" pitchFamily="18" charset="0"/>
              </a:rPr>
              <a:t>-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trỏ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của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phải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có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gai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J</a:t>
            </a:r>
            <a:r>
              <a:rPr lang="en-US" sz="3400" b="1" i="1" dirty="0">
                <a:latin typeface="Times New Roman" pitchFamily="18" charset="0"/>
              </a:rPr>
              <a:t>,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ngón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tay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còn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lại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đặt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lên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các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 err="1">
                <a:latin typeface="Times New Roman" pitchFamily="18" charset="0"/>
              </a:rPr>
              <a:t>phím</a:t>
            </a:r>
            <a:r>
              <a:rPr lang="en-US" sz="3400" b="1" i="1" dirty="0">
                <a:latin typeface="Times New Roman" pitchFamily="18" charset="0"/>
              </a:rPr>
              <a:t>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en-US" sz="3400" b="1" i="1" dirty="0">
                <a:solidFill>
                  <a:srgbClr val="66FF66"/>
                </a:solidFill>
                <a:latin typeface="Times New Roman" pitchFamily="18" charset="0"/>
              </a:rPr>
              <a:t>,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sz="3400" b="1" i="1" dirty="0">
                <a:solidFill>
                  <a:srgbClr val="66FF66"/>
                </a:solidFill>
                <a:latin typeface="Times New Roman" pitchFamily="18" charset="0"/>
              </a:rPr>
              <a:t>, </a:t>
            </a:r>
            <a:r>
              <a:rPr lang="en-US" sz="3400" b="1" i="1" dirty="0">
                <a:solidFill>
                  <a:srgbClr val="FF0000"/>
                </a:solidFill>
                <a:latin typeface="Times New Roman" pitchFamily="18" charset="0"/>
              </a:rPr>
              <a:t>;</a:t>
            </a:r>
            <a:r>
              <a:rPr lang="en-US" sz="3400" b="1" i="1" dirty="0">
                <a:latin typeface="Times New Roman" pitchFamily="18" charset="0"/>
              </a:rPr>
              <a:t>.</a:t>
            </a:r>
            <a:endParaRPr lang="en-US" sz="3400" b="1" dirty="0">
              <a:latin typeface="Times New Roman" pitchFamily="18" charset="0"/>
            </a:endParaRPr>
          </a:p>
        </p:txBody>
      </p:sp>
      <p:pic>
        <p:nvPicPr>
          <p:cNvPr id="2102" name="Picture 5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048000"/>
            <a:ext cx="6553200" cy="838200"/>
          </a:xfrm>
          <a:noFill/>
        </p:spPr>
      </p:pic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1298490" y="611729"/>
            <a:ext cx="6923601" cy="812800"/>
            <a:chOff x="720" y="240"/>
            <a:chExt cx="4752" cy="505"/>
          </a:xfrm>
        </p:grpSpPr>
        <p:sp>
          <p:nvSpPr>
            <p:cNvPr id="6" name="AutoShape 23" descr="White marble"/>
            <p:cNvSpPr>
              <a:spLocks noChangeArrowheads="1"/>
            </p:cNvSpPr>
            <p:nvPr/>
          </p:nvSpPr>
          <p:spPr bwMode="gray">
            <a:xfrm>
              <a:off x="720" y="240"/>
              <a:ext cx="4752" cy="50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 algn="ctr">
              <a:solidFill>
                <a:srgbClr val="CC33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r" rtl="1"/>
              <a:endParaRPr lang="en-US" sz="1800">
                <a:solidFill>
                  <a:schemeClr val="bg1"/>
                </a:solidFill>
              </a:endParaRPr>
            </a:p>
          </p:txBody>
        </p:sp>
        <p:sp>
          <p:nvSpPr>
            <p:cNvPr id="7" name="Text Box 26" descr="White marble"/>
            <p:cNvSpPr txBox="1">
              <a:spLocks noChangeArrowheads="1"/>
            </p:cNvSpPr>
            <p:nvPr/>
          </p:nvSpPr>
          <p:spPr bwMode="gray">
            <a:xfrm>
              <a:off x="1101" y="296"/>
              <a:ext cx="3983" cy="40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3600" b="1" u="sng" dirty="0" smtClean="0">
                  <a:solidFill>
                    <a:srgbClr val="0033CC"/>
                  </a:solidFill>
                </a:rPr>
                <a:t>A.HOẠT ĐỘNG CƠ BẢN</a:t>
              </a:r>
              <a:endParaRPr lang="en-US" sz="3600" b="1" u="sng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748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981200" y="838200"/>
            <a:ext cx="518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</a:rPr>
              <a:t>Thực hành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1824038"/>
          <a:ext cx="6934200" cy="300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Bàn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tay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trái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Bàn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tay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phải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Phím</a:t>
                      </a:r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Ngón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Phím</a:t>
                      </a:r>
                      <a:endParaRPr lang="en-US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Ngón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CapsLock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Shift</a:t>
                      </a:r>
                      <a:endParaRPr lang="en-US" sz="1800" dirty="0" smtClean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Út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Enter,Shift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1,Q,A,Z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O,P,:,?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2,W,S,X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Áp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út</a:t>
                      </a:r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Giữa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7,U,J,M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Trỏ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8,I,K,&lt;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Phím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cách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6,Y,H,N</a:t>
                      </a:r>
                      <a:endParaRPr lang="en-US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or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981200" y="838200"/>
            <a:ext cx="518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 u="sng">
                <a:solidFill>
                  <a:srgbClr val="FF0000"/>
                </a:solidFill>
                <a:latin typeface="Times New Roman" pitchFamily="18" charset="0"/>
              </a:rPr>
              <a:t>Thực hành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1824038"/>
          <a:ext cx="6934200" cy="3271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Bàn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tay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trái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Bàn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tay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0000"/>
                          </a:solidFill>
                        </a:rPr>
                        <a:t>phải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Phím</a:t>
                      </a:r>
                      <a:endParaRPr lang="en-US" sz="1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Ngón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Phím</a:t>
                      </a:r>
                      <a:endParaRPr lang="en-US" sz="14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Ngón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CapsLock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Shift</a:t>
                      </a:r>
                      <a:endParaRPr 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0000"/>
                          </a:solidFill>
                        </a:rPr>
                        <a:t>Út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accent1">
                              <a:lumMod val="90000"/>
                            </a:schemeClr>
                          </a:solidFill>
                        </a:rPr>
                        <a:t>Enter,Shift</a:t>
                      </a:r>
                      <a:endParaRPr lang="en-US" sz="1800" dirty="0">
                        <a:solidFill>
                          <a:schemeClr val="accent1">
                            <a:lumMod val="9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accent1">
                              <a:lumMod val="90000"/>
                            </a:schemeClr>
                          </a:solidFill>
                        </a:rPr>
                        <a:t>Út</a:t>
                      </a:r>
                      <a:endParaRPr lang="en-US" sz="1800" dirty="0" smtClean="0">
                        <a:solidFill>
                          <a:schemeClr val="accent1">
                            <a:lumMod val="9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1,Q,A,Z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90000"/>
                            </a:schemeClr>
                          </a:solidFill>
                        </a:rPr>
                        <a:t>O,P,:,?</a:t>
                      </a:r>
                      <a:endParaRPr lang="en-US" sz="1800" dirty="0">
                        <a:solidFill>
                          <a:schemeClr val="accent1">
                            <a:lumMod val="9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accent1">
                            <a:lumMod val="9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C000"/>
                          </a:solidFill>
                        </a:rPr>
                        <a:t>2,W,S,X</a:t>
                      </a:r>
                      <a:endParaRPr lang="en-US" sz="1800" dirty="0">
                        <a:solidFill>
                          <a:srgbClr val="FFC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C000"/>
                          </a:solidFill>
                        </a:rPr>
                        <a:t>Áp</a:t>
                      </a:r>
                      <a:r>
                        <a:rPr lang="en-US" sz="1800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C000"/>
                          </a:solidFill>
                        </a:rPr>
                        <a:t>út</a:t>
                      </a:r>
                      <a:endParaRPr lang="en-US" sz="1800" dirty="0">
                        <a:solidFill>
                          <a:srgbClr val="FFC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FF99"/>
                          </a:solidFill>
                        </a:rPr>
                        <a:t>9,O,L,&gt;</a:t>
                      </a:r>
                      <a:endParaRPr lang="en-US" sz="1800" dirty="0">
                        <a:solidFill>
                          <a:srgbClr val="FFFF99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FF99"/>
                          </a:solidFill>
                        </a:rPr>
                        <a:t>Áp</a:t>
                      </a:r>
                      <a:r>
                        <a:rPr lang="en-US" sz="1800" baseline="0" dirty="0" smtClean="0">
                          <a:solidFill>
                            <a:srgbClr val="FFFF99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FF99"/>
                          </a:solidFill>
                        </a:rPr>
                        <a:t>út</a:t>
                      </a:r>
                      <a:endParaRPr lang="en-US" sz="1800" dirty="0">
                        <a:solidFill>
                          <a:srgbClr val="FFFF99"/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3,E,D,C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B050"/>
                          </a:solidFill>
                        </a:rPr>
                        <a:t>Giữa</a:t>
                      </a:r>
                      <a:endParaRPr lang="en-US" sz="1800" dirty="0">
                        <a:solidFill>
                          <a:srgbClr val="00B05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7,U,J,M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Trỏ</a:t>
                      </a:r>
                      <a:endParaRPr lang="en-US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4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4,R,F,V,</a:t>
                      </a:r>
                    </a:p>
                    <a:p>
                      <a:r>
                        <a:rPr lang="en-US" sz="1800" dirty="0" smtClean="0">
                          <a:solidFill>
                            <a:srgbClr val="00B0F0"/>
                          </a:solidFill>
                        </a:rPr>
                        <a:t>5,T,G,B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00B0F0"/>
                          </a:solidFill>
                        </a:rPr>
                        <a:t>Trỏ</a:t>
                      </a:r>
                      <a:endParaRPr lang="en-US" sz="1800" dirty="0">
                        <a:solidFill>
                          <a:srgbClr val="00B0F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8,I,K,&lt;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Giữa</a:t>
                      </a:r>
                      <a:endParaRPr 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66FF"/>
                          </a:solidFill>
                        </a:rPr>
                        <a:t>Phím</a:t>
                      </a:r>
                      <a:r>
                        <a:rPr lang="en-US" sz="1800" baseline="0" dirty="0" smtClean="0">
                          <a:solidFill>
                            <a:srgbClr val="FF66FF"/>
                          </a:solidFill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FF66FF"/>
                          </a:solidFill>
                        </a:rPr>
                        <a:t>cách</a:t>
                      </a:r>
                      <a:endParaRPr lang="en-US" sz="1800" dirty="0">
                        <a:solidFill>
                          <a:srgbClr val="FF66FF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FF66FF"/>
                          </a:solidFill>
                        </a:rPr>
                        <a:t>Cái</a:t>
                      </a:r>
                      <a:endParaRPr lang="en-US" sz="1800" dirty="0">
                        <a:solidFill>
                          <a:srgbClr val="FF66FF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6,Y,H,N</a:t>
                      </a:r>
                      <a:endParaRPr lang="en-US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rPr>
                        <a:t>Trỏ</a:t>
                      </a:r>
                      <a:endParaRPr lang="en-US" sz="18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</a:rPr>
              <a:t>cố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3315" name="Oval 4"/>
          <p:cNvSpPr>
            <a:spLocks noChangeArrowheads="1"/>
          </p:cNvSpPr>
          <p:nvPr/>
        </p:nvSpPr>
        <p:spPr bwMode="auto">
          <a:xfrm>
            <a:off x="8382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A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743200"/>
            <a:ext cx="15240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16002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43200"/>
            <a:ext cx="16764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7478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81000" y="1143000"/>
            <a:ext cx="876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Em hãy cho biết  và  khoanh tròn vào biểu tượng phần mềm soạn thảo word</a:t>
            </a:r>
          </a:p>
        </p:txBody>
      </p:sp>
      <p:sp>
        <p:nvSpPr>
          <p:cNvPr id="13321" name="Oval 4"/>
          <p:cNvSpPr>
            <a:spLocks noChangeArrowheads="1"/>
          </p:cNvSpPr>
          <p:nvPr/>
        </p:nvSpPr>
        <p:spPr bwMode="auto">
          <a:xfrm>
            <a:off x="31242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B</a:t>
            </a:r>
          </a:p>
        </p:txBody>
      </p:sp>
      <p:sp>
        <p:nvSpPr>
          <p:cNvPr id="13322" name="Oval 4"/>
          <p:cNvSpPr>
            <a:spLocks noChangeArrowheads="1"/>
          </p:cNvSpPr>
          <p:nvPr/>
        </p:nvSpPr>
        <p:spPr bwMode="auto">
          <a:xfrm>
            <a:off x="54102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C</a:t>
            </a:r>
          </a:p>
        </p:txBody>
      </p:sp>
      <p:sp>
        <p:nvSpPr>
          <p:cNvPr id="13323" name="Oval 4"/>
          <p:cNvSpPr>
            <a:spLocks noChangeArrowheads="1"/>
          </p:cNvSpPr>
          <p:nvPr/>
        </p:nvSpPr>
        <p:spPr bwMode="auto">
          <a:xfrm>
            <a:off x="7924800" y="4953000"/>
            <a:ext cx="914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D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724400" y="2514600"/>
            <a:ext cx="2514600" cy="2362200"/>
          </a:xfrm>
          <a:prstGeom prst="ellips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81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84&quot;/&gt;&lt;/object&gt;&lt;object type=&quot;3&quot; unique_id=&quot;10010&quot;&gt;&lt;property id=&quot;20148&quot; value=&quot;5&quot;/&gt;&lt;property id=&quot;20300&quot; value=&quot;Slide 8&quot;/&gt;&lt;property id=&quot;20307&quot; value=&quot;285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012&quot;&gt;&lt;property id=&quot;20148&quot; value=&quot;5&quot;/&gt;&lt;property id=&quot;20300&quot; value=&quot;Slide 15&quot;/&gt;&lt;property id=&quot;20307&quot; value=&quot;283&quot;/&gt;&lt;/object&gt;&lt;object type=&quot;3&quot; unique_id=&quot;10013&quot;&gt;&lt;property id=&quot;20148&quot; value=&quot;5&quot;/&gt;&lt;property id=&quot;20300&quot; value=&quot;Slide 16&quot;/&gt;&lt;property id=&quot;20307&quot; value=&quot;266&quot;/&gt;&lt;/object&gt;&lt;object type=&quot;3&quot; unique_id=&quot;10014&quot;&gt;&lt;property id=&quot;20148&quot; value=&quot;5&quot;/&gt;&lt;property id=&quot;20300&quot; value=&quot;Slide 27&quot;/&gt;&lt;property id=&quot;20307&quot; value=&quot;278&quot;/&gt;&lt;/object&gt;&lt;object type=&quot;3&quot; unique_id=&quot;10813&quot;&gt;&lt;property id=&quot;20148&quot; value=&quot;5&quot;/&gt;&lt;property id=&quot;20300&quot; value=&quot;Slide 3&quot;/&gt;&lt;property id=&quot;20307&quot; value=&quot;288&quot;/&gt;&lt;/object&gt;&lt;object type=&quot;3&quot; unique_id=&quot;10814&quot;&gt;&lt;property id=&quot;20148&quot; value=&quot;5&quot;/&gt;&lt;property id=&quot;20300&quot; value=&quot;Slide 5&quot;/&gt;&lt;property id=&quot;20307&quot; value=&quot;286&quot;/&gt;&lt;/object&gt;&lt;object type=&quot;3&quot; unique_id=&quot;10815&quot;&gt;&lt;property id=&quot;20148&quot; value=&quot;5&quot;/&gt;&lt;property id=&quot;20300&quot; value=&quot;Slide 6&quot;/&gt;&lt;property id=&quot;20307&quot; value=&quot;287&quot;/&gt;&lt;/object&gt;&lt;object type=&quot;3&quot; unique_id=&quot;10816&quot;&gt;&lt;property id=&quot;20148&quot; value=&quot;5&quot;/&gt;&lt;property id=&quot;20300&quot; value=&quot;Slide 9 - &amp;quot;Bài tập củng cố&amp;quot;&quot;/&gt;&lt;property id=&quot;20307&quot; value=&quot;289&quot;/&gt;&lt;/object&gt;&lt;object type=&quot;3&quot; unique_id=&quot;10817&quot;&gt;&lt;property id=&quot;20148&quot; value=&quot;5&quot;/&gt;&lt;property id=&quot;20300&quot; value=&quot;Slide 10 - &amp;quot;Bài tập &amp;quot;&quot;/&gt;&lt;property id=&quot;20307&quot; value=&quot;290&quot;/&gt;&lt;/object&gt;&lt;object type=&quot;3&quot; unique_id=&quot;10818&quot;&gt;&lt;property id=&quot;20148&quot; value=&quot;5&quot;/&gt;&lt;property id=&quot;20300&quot; value=&quot;Slide 11 - &amp;quot;Bài tập &amp;quot;&quot;/&gt;&lt;property id=&quot;20307&quot; value=&quot;291&quot;/&gt;&lt;/object&gt;&lt;object type=&quot;3&quot; unique_id=&quot;10819&quot;&gt;&lt;property id=&quot;20148&quot; value=&quot;5&quot;/&gt;&lt;property id=&quot;20300&quot; value=&quot;Slide 12&quot;/&gt;&lt;property id=&quot;20307&quot; value=&quot;292&quot;/&gt;&lt;/object&gt;&lt;object type=&quot;3&quot; unique_id=&quot;10820&quot;&gt;&lt;property id=&quot;20148&quot; value=&quot;5&quot;/&gt;&lt;property id=&quot;20300&quot; value=&quot;Slide 13&quot;/&gt;&lt;property id=&quot;20307&quot; value=&quot;293&quot;/&gt;&lt;/object&gt;&lt;object type=&quot;3&quot; unique_id=&quot;10821&quot;&gt;&lt;property id=&quot;20148&quot; value=&quot;5&quot;/&gt;&lt;property id=&quot;20300&quot; value=&quot;Slide 17&quot;/&gt;&lt;property id=&quot;20307&quot; value=&quot;299&quot;/&gt;&lt;/object&gt;&lt;object type=&quot;3&quot; unique_id=&quot;10822&quot;&gt;&lt;property id=&quot;20148&quot; value=&quot;5&quot;/&gt;&lt;property id=&quot;20300&quot; value=&quot;Slide 18&quot;/&gt;&lt;property id=&quot;20307&quot; value=&quot;298&quot;/&gt;&lt;/object&gt;&lt;object type=&quot;3&quot; unique_id=&quot;10823&quot;&gt;&lt;property id=&quot;20148&quot; value=&quot;5&quot;/&gt;&lt;property id=&quot;20300&quot; value=&quot;Slide 19&quot;/&gt;&lt;property id=&quot;20307&quot; value=&quot;300&quot;/&gt;&lt;/object&gt;&lt;object type=&quot;3&quot; unique_id=&quot;10824&quot;&gt;&lt;property id=&quot;20148&quot; value=&quot;5&quot;/&gt;&lt;property id=&quot;20300&quot; value=&quot;Slide 20&quot;/&gt;&lt;property id=&quot;20307&quot; value=&quot;301&quot;/&gt;&lt;/object&gt;&lt;object type=&quot;3&quot; unique_id=&quot;10825&quot;&gt;&lt;property id=&quot;20148&quot; value=&quot;5&quot;/&gt;&lt;property id=&quot;20300&quot; value=&quot;Slide 21&quot;/&gt;&lt;property id=&quot;20307&quot; value=&quot;303&quot;/&gt;&lt;/object&gt;&lt;object type=&quot;3&quot; unique_id=&quot;10826&quot;&gt;&lt;property id=&quot;20148&quot; value=&quot;5&quot;/&gt;&lt;property id=&quot;20300&quot; value=&quot;Slide 22&quot;/&gt;&lt;property id=&quot;20307&quot; value=&quot;302&quot;/&gt;&lt;/object&gt;&lt;object type=&quot;3&quot; unique_id=&quot;10827&quot;&gt;&lt;property id=&quot;20148&quot; value=&quot;5&quot;/&gt;&lt;property id=&quot;20300&quot; value=&quot;Slide 23&quot;/&gt;&lt;property id=&quot;20307&quot; value=&quot;297&quot;/&gt;&lt;/object&gt;&lt;object type=&quot;3&quot; unique_id=&quot;10828&quot;&gt;&lt;property id=&quot;20148&quot; value=&quot;5&quot;/&gt;&lt;property id=&quot;20300&quot; value=&quot;Slide 24&quot;/&gt;&lt;property id=&quot;20307&quot; value=&quot;296&quot;/&gt;&lt;/object&gt;&lt;object type=&quot;3&quot; unique_id=&quot;10829&quot;&gt;&lt;property id=&quot;20148&quot; value=&quot;5&quot;/&gt;&lt;property id=&quot;20300&quot; value=&quot;Slide 25&quot;/&gt;&lt;property id=&quot;20307&quot; value=&quot;295&quot;/&gt;&lt;/object&gt;&lt;object type=&quot;3&quot; unique_id=&quot;10830&quot;&gt;&lt;property id=&quot;20148&quot; value=&quot;5&quot;/&gt;&lt;property id=&quot;20300&quot; value=&quot;Slide 26&quot;/&gt;&lt;property id=&quot;20307&quot; value=&quot;294&quot;/&gt;&lt;/object&gt;&lt;/object&gt;&lt;object type=&quot;8&quot; unique_id=&quot;10028&quot;&gt;&lt;/object&gt;&lt;/object&gt;&lt;/database&gt;"/>
  <p:tag name="SECTOMILLISECCONVERTED" val="1"/>
  <p:tag name="INKNOELEADERBOARD" val="117487494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2173</TotalTime>
  <Words>663</Words>
  <Application>Microsoft Office PowerPoint</Application>
  <PresentationFormat>On-screen Show (4:3)</PresentationFormat>
  <Paragraphs>153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Tahoma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Bài tập </vt:lpstr>
      <vt:lpstr>Bài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Mobile:9096380624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Admin</cp:lastModifiedBy>
  <cp:revision>368</cp:revision>
  <dcterms:created xsi:type="dcterms:W3CDTF">2010-11-06T08:36:54Z</dcterms:created>
  <dcterms:modified xsi:type="dcterms:W3CDTF">2021-10-31T04:31:45Z</dcterms:modified>
</cp:coreProperties>
</file>